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Black Ops One"/>
      <p:regular r:id="rId36"/>
    </p:embeddedFont>
    <p:embeddedFont>
      <p:font typeface="IBM Plex Sans"/>
      <p:regular r:id="rId37"/>
      <p:bold r:id="rId38"/>
      <p:italic r:id="rId39"/>
      <p:boldItalic r:id="rId40"/>
    </p:embeddedFont>
    <p:embeddedFont>
      <p:font typeface="IBM Plex Sans Light"/>
      <p:regular r:id="rId41"/>
      <p:bold r:id="rId42"/>
      <p:italic r:id="rId43"/>
      <p:boldItalic r:id="rId44"/>
    </p:embeddedFont>
    <p:embeddedFont>
      <p:font typeface="Bebas Neue"/>
      <p:regular r:id="rId45"/>
    </p:embeddedFont>
    <p:embeddedFont>
      <p:font typeface="IBM Plex Sans Medium"/>
      <p:regular r:id="rId46"/>
      <p:bold r:id="rId47"/>
      <p:italic r:id="rId48"/>
      <p:boldItalic r:id="rId49"/>
    </p:embeddedFont>
    <p:embeddedFont>
      <p:font typeface="IBM Plex Sans ExtraLight"/>
      <p:regular r:id="rId50"/>
      <p:bold r:id="rId51"/>
      <p:italic r:id="rId52"/>
      <p:boldItalic r:id="rId53"/>
    </p:embeddedFont>
    <p:embeddedFont>
      <p:font typeface="IBM Plex Sans SemiBold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boldItalic.fntdata"/><Relationship Id="rId42" Type="http://schemas.openxmlformats.org/officeDocument/2006/relationships/font" Target="fonts/IBMPlexSansLight-bold.fntdata"/><Relationship Id="rId41" Type="http://schemas.openxmlformats.org/officeDocument/2006/relationships/font" Target="fonts/IBMPlexSansLight-regular.fntdata"/><Relationship Id="rId44" Type="http://schemas.openxmlformats.org/officeDocument/2006/relationships/font" Target="fonts/IBMPlexSansLight-boldItalic.fntdata"/><Relationship Id="rId43" Type="http://schemas.openxmlformats.org/officeDocument/2006/relationships/font" Target="fonts/IBMPlexSansLight-italic.fntdata"/><Relationship Id="rId46" Type="http://schemas.openxmlformats.org/officeDocument/2006/relationships/font" Target="fonts/IBMPlexSansMedium-regular.fntdata"/><Relationship Id="rId45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BMPlexSansMedium-italic.fntdata"/><Relationship Id="rId47" Type="http://schemas.openxmlformats.org/officeDocument/2006/relationships/font" Target="fonts/IBMPlexSansMedium-bold.fntdata"/><Relationship Id="rId49" Type="http://schemas.openxmlformats.org/officeDocument/2006/relationships/font" Target="fonts/IBMPlexSa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IBMPlexSans-regular.fntdata"/><Relationship Id="rId36" Type="http://schemas.openxmlformats.org/officeDocument/2006/relationships/font" Target="fonts/BlackOpsOne-regular.fntdata"/><Relationship Id="rId39" Type="http://schemas.openxmlformats.org/officeDocument/2006/relationships/font" Target="fonts/IBMPlexSans-italic.fntdata"/><Relationship Id="rId38" Type="http://schemas.openxmlformats.org/officeDocument/2006/relationships/font" Target="fonts/IBMPlexSans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BMPlexSansExtraLight-bold.fntdata"/><Relationship Id="rId50" Type="http://schemas.openxmlformats.org/officeDocument/2006/relationships/font" Target="fonts/IBMPlexSansExtraLight-regular.fntdata"/><Relationship Id="rId53" Type="http://schemas.openxmlformats.org/officeDocument/2006/relationships/font" Target="fonts/IBMPlexSansExtraLight-boldItalic.fntdata"/><Relationship Id="rId52" Type="http://schemas.openxmlformats.org/officeDocument/2006/relationships/font" Target="fonts/IBMPlexSansExtraLight-italic.fntdata"/><Relationship Id="rId11" Type="http://schemas.openxmlformats.org/officeDocument/2006/relationships/slide" Target="slides/slide6.xml"/><Relationship Id="rId55" Type="http://schemas.openxmlformats.org/officeDocument/2006/relationships/font" Target="fonts/IBMPlexSansSemiBold-bold.fntdata"/><Relationship Id="rId10" Type="http://schemas.openxmlformats.org/officeDocument/2006/relationships/slide" Target="slides/slide5.xml"/><Relationship Id="rId54" Type="http://schemas.openxmlformats.org/officeDocument/2006/relationships/font" Target="fonts/IBMPlexSansSemiBold-regular.fntdata"/><Relationship Id="rId13" Type="http://schemas.openxmlformats.org/officeDocument/2006/relationships/slide" Target="slides/slide8.xml"/><Relationship Id="rId57" Type="http://schemas.openxmlformats.org/officeDocument/2006/relationships/font" Target="fonts/IBMPlexSansSemiBold-boldItalic.fntdata"/><Relationship Id="rId12" Type="http://schemas.openxmlformats.org/officeDocument/2006/relationships/slide" Target="slides/slide7.xml"/><Relationship Id="rId56" Type="http://schemas.openxmlformats.org/officeDocument/2006/relationships/font" Target="fonts/IBMPlexSansSemiBold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25ccfe1e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825ccfe1e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2408e036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2408e036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2408e036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82408e036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2408e036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2408e036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82408e036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82408e036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2408e036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2408e036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2408e036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2408e036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2408e036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82408e036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2408e036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2408e036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PyPI é um repositório onde você pode encontrar e instalar milhares de pacotes para Python, tal como publicar os seus próprios pacotes.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42a8739f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942a8739f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PyPI é um repositório onde você pode encontrar e instalar milhares de pacotes para Python, tal como publicar os seus próprios pacotes.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2408e036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82408e036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95b07af1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95b07af1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4b97a3ca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94b97a3ca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94b97a3ca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94b97a3ca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95309b5bf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95309b5bf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5309b5bf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95309b5bf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5309b5bf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95309b5bf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95309b5bf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95309b5bf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94b97a3ca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94b97a3ca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82408e036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82408e036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2408e036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2408e036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2408e036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82408e036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82408e036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82408e036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partir daqui, vamos ver como é feita a instalação do Python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95309b5bf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95309b5bf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25ccfe1e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825ccfe1e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25ccfe1e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25ccfe1e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quê o nome Python?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2408e03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82408e03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Python 3 não possui compatibilidade com o Python 2 para corrigir problemas e remover excessos da versão anterior.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2408e036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82408e036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do Python 2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82408e036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82408e036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do Python 3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3.jp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3.jpg"/><Relationship Id="rId11" Type="http://schemas.openxmlformats.org/officeDocument/2006/relationships/image" Target="../media/image2.png"/><Relationship Id="rId10" Type="http://schemas.openxmlformats.org/officeDocument/2006/relationships/image" Target="../media/image33.png"/><Relationship Id="rId9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9.png"/><Relationship Id="rId8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1.jpg"/><Relationship Id="rId5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10" Type="http://schemas.openxmlformats.org/officeDocument/2006/relationships/image" Target="../media/image31.jpg"/><Relationship Id="rId9" Type="http://schemas.openxmlformats.org/officeDocument/2006/relationships/image" Target="../media/image36.png"/><Relationship Id="rId5" Type="http://schemas.openxmlformats.org/officeDocument/2006/relationships/image" Target="../media/image46.png"/><Relationship Id="rId6" Type="http://schemas.openxmlformats.org/officeDocument/2006/relationships/image" Target="../media/image35.jpg"/><Relationship Id="rId7" Type="http://schemas.openxmlformats.org/officeDocument/2006/relationships/image" Target="../media/image37.jpg"/><Relationship Id="rId8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10" Type="http://schemas.openxmlformats.org/officeDocument/2006/relationships/image" Target="../media/image31.jpg"/><Relationship Id="rId9" Type="http://schemas.openxmlformats.org/officeDocument/2006/relationships/image" Target="../media/image36.png"/><Relationship Id="rId5" Type="http://schemas.openxmlformats.org/officeDocument/2006/relationships/image" Target="../media/image46.png"/><Relationship Id="rId6" Type="http://schemas.openxmlformats.org/officeDocument/2006/relationships/image" Target="../media/image35.jpg"/><Relationship Id="rId7" Type="http://schemas.openxmlformats.org/officeDocument/2006/relationships/image" Target="../media/image37.jpg"/><Relationship Id="rId8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46.png"/><Relationship Id="rId6" Type="http://schemas.openxmlformats.org/officeDocument/2006/relationships/image" Target="../media/image35.jpg"/><Relationship Id="rId7" Type="http://schemas.openxmlformats.org/officeDocument/2006/relationships/image" Target="../media/image3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-230400"/>
            <a:ext cx="9143967" cy="489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25" y="514500"/>
            <a:ext cx="2301600" cy="30693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76200">
            <a:solidFill>
              <a:srgbClr val="C1EF0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" name="Google Shape;56;p13"/>
          <p:cNvSpPr txBox="1"/>
          <p:nvPr/>
        </p:nvSpPr>
        <p:spPr>
          <a:xfrm>
            <a:off x="3247800" y="256750"/>
            <a:ext cx="54918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H</a:t>
            </a:r>
            <a:r>
              <a:rPr lang="en" sz="1500">
                <a:solidFill>
                  <a:schemeClr val="lt1"/>
                </a:solidFill>
              </a:rPr>
              <a:t>ey there! Is everything compiling?  “README.md”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 cara ao lado se chama Jean Loui Bernard </a:t>
            </a:r>
            <a:r>
              <a:rPr lang="en" strike="sngStrike">
                <a:solidFill>
                  <a:schemeClr val="lt1"/>
                </a:solidFill>
              </a:rPr>
              <a:t>(não me pergunte o porquê o nome dele é francês mesmo não tendo descendência francesa)</a:t>
            </a:r>
            <a:r>
              <a:rPr lang="en">
                <a:solidFill>
                  <a:schemeClr val="lt1"/>
                </a:solidFill>
              </a:rPr>
              <a:t> e ele é um desenvolvedor back-end e estudante de Ciência da Computação na </a:t>
            </a:r>
            <a:r>
              <a:rPr lang="en">
                <a:solidFill>
                  <a:srgbClr val="FF9900"/>
                </a:solidFill>
              </a:rPr>
              <a:t>Universidade Federal da Bahia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Bastante conhecido por ser nerd, ele programa em Python 3 e JavaScript desde os 15 anos, desenvolvendo e colaborando com diversos projetos open-source no GitHub. Inclusive, dois publicados no PyPI: o mais popular chamado </a:t>
            </a:r>
            <a:r>
              <a:rPr lang="en">
                <a:solidFill>
                  <a:srgbClr val="6AA84F"/>
                </a:solidFill>
              </a:rPr>
              <a:t>FlightRadarAPI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Participou da primeira edição da </a:t>
            </a:r>
            <a:r>
              <a:rPr lang="en">
                <a:solidFill>
                  <a:srgbClr val="4A86E8"/>
                </a:solidFill>
              </a:rPr>
              <a:t>&lt;IBM Behind The Code</a:t>
            </a:r>
            <a:r>
              <a:rPr lang="en">
                <a:solidFill>
                  <a:srgbClr val="4A86E8"/>
                </a:solidFill>
              </a:rPr>
              <a:t>/&gt;</a:t>
            </a:r>
            <a:r>
              <a:rPr lang="en">
                <a:solidFill>
                  <a:schemeClr val="lt1"/>
                </a:solidFill>
              </a:rPr>
              <a:t>, ficando entre os melhores em dois desafios, e de outras maratonas de programação. Também contribuiu por anos no StackOverflow, sendo bastante querido na plataforma</a:t>
            </a:r>
            <a:r>
              <a:rPr lang="en">
                <a:solidFill>
                  <a:schemeClr val="lt1"/>
                </a:solidFill>
              </a:rPr>
              <a:t>, e estagiou na </a:t>
            </a:r>
            <a:r>
              <a:rPr lang="en">
                <a:solidFill>
                  <a:srgbClr val="FFD746"/>
                </a:solidFill>
              </a:rPr>
              <a:t>Escavador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70725" y="3831750"/>
            <a:ext cx="34701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Black Ops One"/>
                <a:ea typeface="Black Ops One"/>
                <a:cs typeface="Black Ops One"/>
                <a:sym typeface="Black Ops One"/>
              </a:rPr>
              <a:t>JEAN LOUI BERNARD</a:t>
            </a:r>
            <a:endParaRPr sz="2200">
              <a:solidFill>
                <a:schemeClr val="lt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0" y="4574700"/>
            <a:ext cx="9144000" cy="568800"/>
          </a:xfrm>
          <a:prstGeom prst="rect">
            <a:avLst/>
          </a:prstGeom>
          <a:solidFill>
            <a:srgbClr val="C1E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225" y="4643550"/>
            <a:ext cx="431101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1017325" y="4663050"/>
            <a:ext cx="23016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@JeanExtreme002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1988" y="4643550"/>
            <a:ext cx="431100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5003100" y="4643550"/>
            <a:ext cx="3347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jeanextreme002@gmail.com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/>
        </p:nvSpPr>
        <p:spPr>
          <a:xfrm>
            <a:off x="4000250" y="1150000"/>
            <a:ext cx="44811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características</a:t>
            </a:r>
            <a:endParaRPr sz="6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0" y="4474175"/>
            <a:ext cx="9144000" cy="8088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00" y="1607525"/>
            <a:ext cx="3429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4">
            <a:alphaModFix/>
          </a:blip>
          <a:srcRect b="0" l="0" r="5891" t="0"/>
          <a:stretch/>
        </p:blipFill>
        <p:spPr>
          <a:xfrm>
            <a:off x="7166725" y="2021475"/>
            <a:ext cx="1977275" cy="210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/>
        </p:nvSpPr>
        <p:spPr>
          <a:xfrm>
            <a:off x="193150" y="363875"/>
            <a:ext cx="5963400" cy="4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Char char="-"/>
            </a:pPr>
            <a:r>
              <a:rPr lang="en"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FÁCIL DE APRENDER e </a:t>
            </a:r>
            <a:r>
              <a:rPr lang="en" sz="4000">
                <a:solidFill>
                  <a:srgbClr val="93C47D"/>
                </a:solidFill>
                <a:latin typeface="Bebas Neue"/>
                <a:ea typeface="Bebas Neue"/>
                <a:cs typeface="Bebas Neue"/>
                <a:sym typeface="Bebas Neue"/>
              </a:rPr>
              <a:t>flexível</a:t>
            </a:r>
            <a:endParaRPr sz="4000">
              <a:solidFill>
                <a:srgbClr val="93C47D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826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Char char="-"/>
            </a:pPr>
            <a:r>
              <a:rPr lang="en"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ALTO NÍVEL</a:t>
            </a:r>
            <a:endParaRPr sz="4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826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Char char="-"/>
            </a:pPr>
            <a:r>
              <a:rPr lang="en"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INTERPRETADA</a:t>
            </a:r>
            <a:endParaRPr sz="4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826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Char char="-"/>
            </a:pPr>
            <a:r>
              <a:rPr lang="en"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IMPERATIVA</a:t>
            </a:r>
            <a:endParaRPr sz="4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826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Char char="-"/>
            </a:pPr>
            <a:r>
              <a:rPr lang="en"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TIPAGEM </a:t>
            </a:r>
            <a:r>
              <a:rPr lang="en" sz="4000">
                <a:solidFill>
                  <a:srgbClr val="F6B26B"/>
                </a:solidFill>
                <a:latin typeface="Bebas Neue"/>
                <a:ea typeface="Bebas Neue"/>
                <a:cs typeface="Bebas Neue"/>
                <a:sym typeface="Bebas Neue"/>
              </a:rPr>
              <a:t>FORTE</a:t>
            </a:r>
            <a:r>
              <a:rPr lang="en"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E DINÂMICA</a:t>
            </a:r>
            <a:endParaRPr sz="4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(É também possível simular tipagem estática com Type Hint</a:t>
            </a:r>
            <a:r>
              <a:rPr lang="en" sz="1500">
                <a:solidFill>
                  <a:schemeClr val="lt1"/>
                </a:solidFill>
              </a:rPr>
              <a:t>)</a:t>
            </a:r>
            <a:endParaRPr sz="4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450" y="1146563"/>
            <a:ext cx="2850375" cy="28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/>
        </p:nvSpPr>
        <p:spPr>
          <a:xfrm>
            <a:off x="193150" y="363875"/>
            <a:ext cx="6805500" cy="4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Char char="-"/>
            </a:pPr>
            <a:r>
              <a:rPr lang="en" sz="4000">
                <a:solidFill>
                  <a:srgbClr val="FFD966"/>
                </a:solidFill>
                <a:latin typeface="Bebas Neue"/>
                <a:ea typeface="Bebas Neue"/>
                <a:cs typeface="Bebas Neue"/>
                <a:sym typeface="Bebas Neue"/>
              </a:rPr>
              <a:t>Multiparadigma</a:t>
            </a:r>
            <a:r>
              <a:rPr lang="en"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:</a:t>
            </a:r>
            <a:endParaRPr sz="4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19100" lvl="1" marL="9144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Char char="-"/>
            </a:pP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Procedural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19100" lvl="1" marL="9144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Char char="-"/>
            </a:pP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orientada à objetos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19100" lvl="1" marL="91440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Char char="-"/>
            </a:pP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Funcional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82600" lvl="0" marL="4572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Char char="-"/>
            </a:pPr>
            <a:r>
              <a:rPr lang="en"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Suporte à </a:t>
            </a:r>
            <a:r>
              <a:rPr lang="en" sz="4000">
                <a:solidFill>
                  <a:srgbClr val="93C47D"/>
                </a:solidFill>
                <a:latin typeface="Bebas Neue"/>
                <a:ea typeface="Bebas Neue"/>
                <a:cs typeface="Bebas Neue"/>
                <a:sym typeface="Bebas Neue"/>
              </a:rPr>
              <a:t>async </a:t>
            </a:r>
            <a:r>
              <a:rPr lang="en"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(&gt;=3.5)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450" y="1146563"/>
            <a:ext cx="2850375" cy="28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/>
        </p:nvSpPr>
        <p:spPr>
          <a:xfrm>
            <a:off x="193150" y="363875"/>
            <a:ext cx="6805500" cy="4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4000"/>
              <a:buFont typeface="Bebas Neue"/>
              <a:buChar char="-"/>
            </a:pPr>
            <a:r>
              <a:rPr lang="en" sz="4000">
                <a:solidFill>
                  <a:srgbClr val="E06666"/>
                </a:solidFill>
                <a:latin typeface="Bebas Neue"/>
                <a:ea typeface="Bebas Neue"/>
                <a:cs typeface="Bebas Neue"/>
                <a:sym typeface="Bebas Neue"/>
              </a:rPr>
              <a:t>Modo interativo</a:t>
            </a:r>
            <a:endParaRPr sz="4000">
              <a:solidFill>
                <a:srgbClr val="E06666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45720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(Executa à medida que for escrevendo código)</a:t>
            </a:r>
            <a:endParaRPr sz="1500">
              <a:solidFill>
                <a:schemeClr val="lt1"/>
              </a:solidFill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4826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Char char="-"/>
            </a:pPr>
            <a:r>
              <a:rPr lang="en"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multiplataforma</a:t>
            </a:r>
            <a:r>
              <a:rPr lang="en"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:</a:t>
            </a:r>
            <a:endParaRPr sz="4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19100" lvl="1" marL="9144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Char char="-"/>
            </a:pP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Windows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19100" lvl="1" marL="9144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Char char="-"/>
            </a:pP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Linux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19100" lvl="1" marL="9144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Char char="-"/>
            </a:pP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Mac os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450" y="1146563"/>
            <a:ext cx="2850375" cy="28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/>
        </p:nvSpPr>
        <p:spPr>
          <a:xfrm>
            <a:off x="193150" y="363875"/>
            <a:ext cx="6805500" cy="4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Char char="-"/>
            </a:pPr>
            <a:r>
              <a:rPr lang="en"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Muito mais plataformas</a:t>
            </a:r>
            <a:r>
              <a:rPr lang="en"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:</a:t>
            </a:r>
            <a:endParaRPr sz="4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55600" lvl="1" marL="9144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2000">
                <a:solidFill>
                  <a:schemeClr val="lt1"/>
                </a:solidFill>
              </a:rPr>
              <a:t>iOS / iPadOS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2000">
                <a:solidFill>
                  <a:schemeClr val="lt1"/>
                </a:solidFill>
              </a:rPr>
              <a:t>Solaris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2000">
                <a:solidFill>
                  <a:schemeClr val="lt1"/>
                </a:solidFill>
              </a:rPr>
              <a:t>IBM i (formerly AS/400, iSeries)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2000">
                <a:solidFill>
                  <a:schemeClr val="lt1"/>
                </a:solidFill>
              </a:rPr>
              <a:t>OS/390 and z/OS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2000">
                <a:solidFill>
                  <a:schemeClr val="lt1"/>
                </a:solidFill>
              </a:rPr>
              <a:t>AIX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2000">
                <a:solidFill>
                  <a:schemeClr val="lt1"/>
                </a:solidFill>
              </a:rPr>
              <a:t>RISC OS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2000">
                <a:solidFill>
                  <a:schemeClr val="lt1"/>
                </a:solidFill>
              </a:rPr>
              <a:t>UEFI Environment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2000">
                <a:solidFill>
                  <a:schemeClr val="lt1"/>
                </a:solidFill>
              </a:rPr>
              <a:t>Etc…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450" y="1146563"/>
            <a:ext cx="2850375" cy="28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193150" y="363875"/>
            <a:ext cx="6805500" cy="4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Char char="-"/>
            </a:pPr>
            <a:r>
              <a:rPr lang="en" sz="4000">
                <a:solidFill>
                  <a:srgbClr val="6D9EEB"/>
                </a:solidFill>
                <a:latin typeface="Bebas Neue"/>
                <a:ea typeface="Bebas Neue"/>
                <a:cs typeface="Bebas Neue"/>
                <a:sym typeface="Bebas Neue"/>
              </a:rPr>
              <a:t>Código aberto</a:t>
            </a:r>
            <a:r>
              <a:rPr lang="en"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41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Atualmente ela é mantida pela Python Software</a:t>
            </a:r>
            <a:r>
              <a:rPr lang="en" sz="2000">
                <a:solidFill>
                  <a:schemeClr val="lt1"/>
                </a:solidFill>
              </a:rPr>
              <a:t> </a:t>
            </a:r>
            <a:endParaRPr sz="2000">
              <a:solidFill>
                <a:schemeClr val="lt1"/>
              </a:solidFill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Foundatio</a:t>
            </a:r>
            <a:r>
              <a:rPr lang="en" sz="2000">
                <a:solidFill>
                  <a:schemeClr val="lt1"/>
                </a:solidFill>
              </a:rPr>
              <a:t>n (PSF</a:t>
            </a:r>
            <a:r>
              <a:rPr lang="en" sz="2000">
                <a:solidFill>
                  <a:schemeClr val="lt1"/>
                </a:solidFill>
              </a:rPr>
              <a:t>) através da licença PSFL, estilo </a:t>
            </a:r>
            <a:endParaRPr sz="2000">
              <a:solidFill>
                <a:schemeClr val="lt1"/>
              </a:solidFill>
            </a:endParaRPr>
          </a:p>
          <a:p>
            <a:pPr indent="0" lvl="0" marL="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a licença </a:t>
            </a:r>
            <a:r>
              <a:rPr lang="en" sz="2000">
                <a:solidFill>
                  <a:schemeClr val="lt1"/>
                </a:solidFill>
              </a:rPr>
              <a:t>BSD. </a:t>
            </a:r>
            <a:endParaRPr sz="2000">
              <a:solidFill>
                <a:schemeClr val="lt1"/>
              </a:solidFill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3C47D"/>
                </a:solidFill>
              </a:rPr>
              <a:t>Qualquer um pode ler e modificar o código.</a:t>
            </a:r>
            <a:endParaRPr sz="2000">
              <a:solidFill>
                <a:srgbClr val="93C47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450" y="1146563"/>
            <a:ext cx="2850375" cy="28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350" y="3115300"/>
            <a:ext cx="2167675" cy="21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/>
        </p:nvSpPr>
        <p:spPr>
          <a:xfrm>
            <a:off x="193150" y="363875"/>
            <a:ext cx="6805500" cy="4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Char char="-"/>
            </a:pPr>
            <a:r>
              <a:rPr lang="en"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Comunidade grande e </a:t>
            </a:r>
            <a:r>
              <a:rPr lang="en" sz="4000">
                <a:solidFill>
                  <a:srgbClr val="FFD746"/>
                </a:solidFill>
                <a:latin typeface="Bebas Neue"/>
                <a:ea typeface="Bebas Neue"/>
                <a:cs typeface="Bebas Neue"/>
                <a:sym typeface="Bebas Neue"/>
              </a:rPr>
              <a:t>MUITO Ativa</a:t>
            </a:r>
            <a:endParaRPr sz="4000">
              <a:solidFill>
                <a:srgbClr val="FFD746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826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Char char="-"/>
            </a:pPr>
            <a:r>
              <a:rPr lang="en" sz="4000">
                <a:solidFill>
                  <a:srgbClr val="E06666"/>
                </a:solidFill>
                <a:latin typeface="Bebas Neue"/>
                <a:ea typeface="Bebas Neue"/>
                <a:cs typeface="Bebas Neue"/>
                <a:sym typeface="Bebas Neue"/>
              </a:rPr>
              <a:t>Vasta Biblioteca padrão</a:t>
            </a:r>
            <a:r>
              <a:rPr lang="en"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:</a:t>
            </a:r>
            <a:endParaRPr sz="4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19100" lvl="1" marL="9144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Char char="-"/>
            </a:pP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INTERFACE GRÁFICA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19100" lvl="1" marL="9144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Char char="-"/>
            </a:pP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BANCO DE DADOS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19100" lvl="1" marL="9144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Char char="-"/>
            </a:pP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Redes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419100" lvl="1" marL="9144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Char char="-"/>
            </a:pP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Entre outros … Mais de </a:t>
            </a:r>
            <a:r>
              <a:rPr lang="en" sz="3000">
                <a:solidFill>
                  <a:srgbClr val="E06666"/>
                </a:solidFill>
                <a:latin typeface="Bebas Neue"/>
                <a:ea typeface="Bebas Neue"/>
                <a:cs typeface="Bebas Neue"/>
                <a:sym typeface="Bebas Neue"/>
              </a:rPr>
              <a:t>200 módulos!</a:t>
            </a:r>
            <a:endParaRPr sz="3000">
              <a:solidFill>
                <a:srgbClr val="E066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450" y="1146563"/>
            <a:ext cx="2850375" cy="28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1325"/>
            <a:ext cx="9738941" cy="5478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1325"/>
            <a:ext cx="9738941" cy="5478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401325"/>
            <a:ext cx="9362424" cy="547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>
            <a:off x="7529925" y="4339700"/>
            <a:ext cx="1614000" cy="603900"/>
          </a:xfrm>
          <a:prstGeom prst="rect">
            <a:avLst/>
          </a:prstGeom>
          <a:solidFill>
            <a:srgbClr val="AAE0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8338" y="3512154"/>
            <a:ext cx="5125749" cy="12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/>
          <p:nvPr/>
        </p:nvSpPr>
        <p:spPr>
          <a:xfrm>
            <a:off x="6790675" y="4383425"/>
            <a:ext cx="302100" cy="291600"/>
          </a:xfrm>
          <a:prstGeom prst="rect">
            <a:avLst/>
          </a:prstGeom>
          <a:solidFill>
            <a:srgbClr val="3631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 txBox="1"/>
          <p:nvPr/>
        </p:nvSpPr>
        <p:spPr>
          <a:xfrm>
            <a:off x="2521775" y="3914900"/>
            <a:ext cx="38628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pip install </a:t>
            </a: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PackageName -r requirements.txt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2224125" y="4279400"/>
            <a:ext cx="38628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latin typeface="IBM Plex Sans"/>
                <a:ea typeface="IBM Plex Sans"/>
                <a:cs typeface="IBM Plex Sans"/>
                <a:sym typeface="IBM Plex Sans"/>
              </a:rPr>
              <a:t>Successfully installed PackageName-5.1.7</a:t>
            </a:r>
            <a:endParaRPr>
              <a:solidFill>
                <a:srgbClr val="93C4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/>
        </p:nvSpPr>
        <p:spPr>
          <a:xfrm>
            <a:off x="101075" y="1183700"/>
            <a:ext cx="48630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Quem usa python?</a:t>
            </a:r>
            <a:endParaRPr sz="6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1" name="Google Shape;201;p31"/>
          <p:cNvSpPr/>
          <p:nvPr/>
        </p:nvSpPr>
        <p:spPr>
          <a:xfrm>
            <a:off x="0" y="4474175"/>
            <a:ext cx="9144000" cy="8088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 rotWithShape="1">
          <a:blip r:embed="rId3">
            <a:alphaModFix/>
          </a:blip>
          <a:srcRect b="0" l="0" r="3006" t="0"/>
          <a:stretch/>
        </p:blipFill>
        <p:spPr>
          <a:xfrm>
            <a:off x="4639375" y="505375"/>
            <a:ext cx="4504624" cy="43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196117">
            <a:off x="535525" y="2576450"/>
            <a:ext cx="2497875" cy="24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-230400"/>
            <a:ext cx="9143967" cy="489345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0" y="4574700"/>
            <a:ext cx="9144000" cy="568800"/>
          </a:xfrm>
          <a:prstGeom prst="rect">
            <a:avLst/>
          </a:prstGeom>
          <a:solidFill>
            <a:srgbClr val="C1EF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25" y="514500"/>
            <a:ext cx="2301600" cy="30693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76200">
            <a:solidFill>
              <a:srgbClr val="C1EF0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225" y="4643550"/>
            <a:ext cx="431101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1017325" y="4663050"/>
            <a:ext cx="23016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@JeanExtreme002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1988" y="4643550"/>
            <a:ext cx="431100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5003100" y="4643550"/>
            <a:ext cx="3347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jeanextreme002@gmail.com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70725" y="3831750"/>
            <a:ext cx="34701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Black Ops One"/>
                <a:ea typeface="Black Ops One"/>
                <a:cs typeface="Black Ops One"/>
                <a:sym typeface="Black Ops One"/>
              </a:rPr>
              <a:t>JEAN LOUI BERNARD</a:t>
            </a:r>
            <a:endParaRPr sz="2200">
              <a:solidFill>
                <a:schemeClr val="lt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4400" y="544725"/>
            <a:ext cx="1915200" cy="1915200"/>
          </a:xfrm>
          <a:prstGeom prst="rect">
            <a:avLst/>
          </a:prstGeom>
          <a:noFill/>
          <a:ln cap="flat" cmpd="sng" w="28575">
            <a:solidFill>
              <a:srgbClr val="C1EF0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37912" y="2709312"/>
            <a:ext cx="2068199" cy="5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74375" y="544725"/>
            <a:ext cx="1915200" cy="1915200"/>
          </a:xfrm>
          <a:prstGeom prst="rect">
            <a:avLst/>
          </a:prstGeom>
          <a:noFill/>
          <a:ln cap="flat" cmpd="sng" w="28575">
            <a:solidFill>
              <a:srgbClr val="C1EF0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15274" y="2348563"/>
            <a:ext cx="2233399" cy="125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5350" y="3370062"/>
            <a:ext cx="1418374" cy="141837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 flipH="1">
            <a:off x="4716900" y="3648275"/>
            <a:ext cx="2976000" cy="392100"/>
          </a:xfrm>
          <a:prstGeom prst="wedgeRoundRectCallout">
            <a:avLst>
              <a:gd fmla="val -50449" name="adj1"/>
              <a:gd fmla="val 9343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/>
        </p:nvSpPr>
        <p:spPr>
          <a:xfrm>
            <a:off x="4812300" y="3628775"/>
            <a:ext cx="278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BM Plex Sans ExtraLight"/>
                <a:ea typeface="IBM Plex Sans ExtraLight"/>
                <a:cs typeface="IBM Plex Sans ExtraLight"/>
                <a:sym typeface="IBM Plex Sans ExtraLight"/>
              </a:rPr>
              <a:t>Hint: </a:t>
            </a:r>
            <a:r>
              <a:rPr lang="en" sz="900">
                <a:latin typeface="IBM Plex Sans ExtraLight"/>
                <a:ea typeface="IBM Plex Sans ExtraLight"/>
                <a:cs typeface="IBM Plex Sans ExtraLight"/>
                <a:sym typeface="IBM Plex Sans ExtraLight"/>
              </a:rPr>
              <a:t>My nickname is always “JeanExtreme002”</a:t>
            </a:r>
            <a:endParaRPr sz="900"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</p:txBody>
      </p:sp>
    </p:spTree>
  </p:cSld>
  <p:clrMapOvr>
    <a:masterClrMapping/>
  </p:clrMapOvr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 rotWithShape="1">
          <a:blip r:embed="rId4">
            <a:alphaModFix/>
          </a:blip>
          <a:srcRect b="0" l="0" r="43049" t="0"/>
          <a:stretch/>
        </p:blipFill>
        <p:spPr>
          <a:xfrm>
            <a:off x="4457375" y="0"/>
            <a:ext cx="4686624" cy="528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/>
        </p:nvSpPr>
        <p:spPr>
          <a:xfrm>
            <a:off x="101075" y="1183700"/>
            <a:ext cx="48630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Quem usa python?</a:t>
            </a:r>
            <a:endParaRPr sz="6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2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 rotWithShape="1">
          <a:blip r:embed="rId4">
            <a:alphaModFix/>
          </a:blip>
          <a:srcRect b="0" l="0" r="43049" t="0"/>
          <a:stretch/>
        </p:blipFill>
        <p:spPr>
          <a:xfrm>
            <a:off x="4457375" y="0"/>
            <a:ext cx="4686624" cy="528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 rotWithShape="1">
          <a:blip r:embed="rId5">
            <a:alphaModFix/>
          </a:blip>
          <a:srcRect b="7497" l="26459" r="0" t="7497"/>
          <a:stretch/>
        </p:blipFill>
        <p:spPr>
          <a:xfrm>
            <a:off x="0" y="0"/>
            <a:ext cx="4457376" cy="52829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5"/>
          <p:cNvPicPr preferRelativeResize="0"/>
          <p:nvPr/>
        </p:nvPicPr>
        <p:blipFill rotWithShape="1">
          <a:blip r:embed="rId3">
            <a:alphaModFix/>
          </a:blip>
          <a:srcRect b="0" l="0" r="43049" t="0"/>
          <a:stretch/>
        </p:blipFill>
        <p:spPr>
          <a:xfrm>
            <a:off x="4457375" y="0"/>
            <a:ext cx="4686624" cy="528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4">
            <a:alphaModFix/>
          </a:blip>
          <a:srcRect b="7497" l="26459" r="0" t="7497"/>
          <a:stretch/>
        </p:blipFill>
        <p:spPr>
          <a:xfrm>
            <a:off x="0" y="0"/>
            <a:ext cx="4457376" cy="52829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9" name="Google Shape;22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7375" y="2571750"/>
            <a:ext cx="4686624" cy="27112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/>
        </p:nvSpPr>
        <p:spPr>
          <a:xfrm>
            <a:off x="101075" y="1183700"/>
            <a:ext cx="48630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Quem usa python?</a:t>
            </a:r>
            <a:endParaRPr sz="6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5" name="Google Shape;235;p36"/>
          <p:cNvSpPr/>
          <p:nvPr/>
        </p:nvSpPr>
        <p:spPr>
          <a:xfrm>
            <a:off x="0" y="4474175"/>
            <a:ext cx="9144000" cy="8088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96117">
            <a:off x="535525" y="2576450"/>
            <a:ext cx="2497875" cy="24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45737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7375" y="2571750"/>
            <a:ext cx="4686624" cy="271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571750"/>
            <a:ext cx="4457376" cy="27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 rotWithShape="1">
          <a:blip r:embed="rId7">
            <a:alphaModFix/>
          </a:blip>
          <a:srcRect b="7791" l="0" r="0" t="7799"/>
          <a:stretch/>
        </p:blipFill>
        <p:spPr>
          <a:xfrm>
            <a:off x="4457375" y="0"/>
            <a:ext cx="4686624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2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 rotWithShape="1">
          <a:blip r:embed="rId9">
            <a:alphaModFix/>
          </a:blip>
          <a:srcRect b="0" l="0" r="43049" t="0"/>
          <a:stretch/>
        </p:blipFill>
        <p:spPr>
          <a:xfrm>
            <a:off x="4457375" y="0"/>
            <a:ext cx="4686624" cy="528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/>
          <p:cNvPicPr preferRelativeResize="0"/>
          <p:nvPr/>
        </p:nvPicPr>
        <p:blipFill rotWithShape="1">
          <a:blip r:embed="rId10">
            <a:alphaModFix/>
          </a:blip>
          <a:srcRect b="7497" l="26459" r="0" t="7497"/>
          <a:stretch/>
        </p:blipFill>
        <p:spPr>
          <a:xfrm>
            <a:off x="0" y="0"/>
            <a:ext cx="4457376" cy="52829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4" name="Google Shape;2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45737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7375" y="2571750"/>
            <a:ext cx="4686624" cy="27112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/>
        </p:nvSpPr>
        <p:spPr>
          <a:xfrm>
            <a:off x="101075" y="1183700"/>
            <a:ext cx="48630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Quem usa python?</a:t>
            </a:r>
            <a:endParaRPr sz="6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1" name="Google Shape;251;p37"/>
          <p:cNvSpPr/>
          <p:nvPr/>
        </p:nvSpPr>
        <p:spPr>
          <a:xfrm>
            <a:off x="0" y="4474175"/>
            <a:ext cx="9144000" cy="8088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96117">
            <a:off x="535525" y="2576450"/>
            <a:ext cx="2497875" cy="24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45737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7375" y="2571750"/>
            <a:ext cx="4686624" cy="271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571750"/>
            <a:ext cx="4457376" cy="27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 rotWithShape="1">
          <a:blip r:embed="rId7">
            <a:alphaModFix/>
          </a:blip>
          <a:srcRect b="7791" l="0" r="0" t="7799"/>
          <a:stretch/>
        </p:blipFill>
        <p:spPr>
          <a:xfrm>
            <a:off x="4457375" y="0"/>
            <a:ext cx="4686624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2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 rotWithShape="1">
          <a:blip r:embed="rId9">
            <a:alphaModFix/>
          </a:blip>
          <a:srcRect b="0" l="0" r="43049" t="0"/>
          <a:stretch/>
        </p:blipFill>
        <p:spPr>
          <a:xfrm>
            <a:off x="4457375" y="0"/>
            <a:ext cx="4686624" cy="528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 rotWithShape="1">
          <a:blip r:embed="rId10">
            <a:alphaModFix/>
          </a:blip>
          <a:srcRect b="7497" l="26459" r="0" t="7497"/>
          <a:stretch/>
        </p:blipFill>
        <p:spPr>
          <a:xfrm>
            <a:off x="0" y="0"/>
            <a:ext cx="4457376" cy="52829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45737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7375" y="2571750"/>
            <a:ext cx="4686624" cy="27112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2" name="Google Shape;262;p37"/>
          <p:cNvPicPr preferRelativeResize="0"/>
          <p:nvPr/>
        </p:nvPicPr>
        <p:blipFill rotWithShape="1">
          <a:blip r:embed="rId7">
            <a:alphaModFix/>
          </a:blip>
          <a:srcRect b="7791" l="0" r="0" t="7799"/>
          <a:stretch/>
        </p:blipFill>
        <p:spPr>
          <a:xfrm>
            <a:off x="4457375" y="0"/>
            <a:ext cx="4686624" cy="2571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/>
        </p:nvSpPr>
        <p:spPr>
          <a:xfrm>
            <a:off x="101075" y="1183700"/>
            <a:ext cx="48630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Quem usa python?</a:t>
            </a:r>
            <a:endParaRPr sz="6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8" name="Google Shape;268;p38"/>
          <p:cNvSpPr/>
          <p:nvPr/>
        </p:nvSpPr>
        <p:spPr>
          <a:xfrm>
            <a:off x="0" y="4474175"/>
            <a:ext cx="9144000" cy="8088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96117">
            <a:off x="535525" y="2576450"/>
            <a:ext cx="2497875" cy="24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45737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7375" y="2571750"/>
            <a:ext cx="4686624" cy="27112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2" name="Google Shape;272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571750"/>
            <a:ext cx="4457376" cy="2711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3" name="Google Shape;273;p38"/>
          <p:cNvPicPr preferRelativeResize="0"/>
          <p:nvPr/>
        </p:nvPicPr>
        <p:blipFill rotWithShape="1">
          <a:blip r:embed="rId7">
            <a:alphaModFix/>
          </a:blip>
          <a:srcRect b="7791" l="0" r="0" t="7799"/>
          <a:stretch/>
        </p:blipFill>
        <p:spPr>
          <a:xfrm>
            <a:off x="4457375" y="0"/>
            <a:ext cx="4686624" cy="2571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/>
        </p:nvSpPr>
        <p:spPr>
          <a:xfrm>
            <a:off x="204400" y="184175"/>
            <a:ext cx="4759800" cy="4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Pode ser usado para:</a:t>
            </a:r>
            <a:endParaRPr sz="4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873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Char char="-"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Data science 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873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Char char="-"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BIG DATA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873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Char char="-"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Machine learning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873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Char char="-"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Computação gráfica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873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Char char="-"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Desenvolvimento web E MOBILE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873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Char char="-"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Automação / testes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873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Char char="-"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Etc …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9" name="Google Shape;279;p39"/>
          <p:cNvSpPr/>
          <p:nvPr/>
        </p:nvSpPr>
        <p:spPr>
          <a:xfrm>
            <a:off x="0" y="4474175"/>
            <a:ext cx="9144000" cy="8088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375" y="505375"/>
            <a:ext cx="4644125" cy="43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125" y="2834125"/>
            <a:ext cx="1972200" cy="18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2751"/>
            <a:ext cx="9143998" cy="417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8405"/>
            <a:ext cx="9144001" cy="4566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430"/>
            <a:ext cx="9144000" cy="512064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478500" y="3497150"/>
            <a:ext cx="81870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Workshop de Python 3</a:t>
            </a:r>
            <a:endParaRPr i="1" sz="2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Fundamentos e Desenvolvimento na Linguagem Python 3</a:t>
            </a:r>
            <a:endParaRPr i="1" sz="18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725" y="2419025"/>
            <a:ext cx="2125525" cy="21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2"/>
          <p:cNvSpPr/>
          <p:nvPr/>
        </p:nvSpPr>
        <p:spPr>
          <a:xfrm>
            <a:off x="7133525" y="4642625"/>
            <a:ext cx="1392600" cy="291900"/>
          </a:xfrm>
          <a:prstGeom prst="rect">
            <a:avLst/>
          </a:prstGeom>
          <a:solidFill>
            <a:srgbClr val="003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9900" y="2324700"/>
            <a:ext cx="2295150" cy="26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2"/>
          <p:cNvSpPr txBox="1"/>
          <p:nvPr/>
        </p:nvSpPr>
        <p:spPr>
          <a:xfrm>
            <a:off x="6926425" y="4588475"/>
            <a:ext cx="1862100" cy="400200"/>
          </a:xfrm>
          <a:prstGeom prst="rect">
            <a:avLst/>
          </a:prstGeom>
          <a:solidFill>
            <a:srgbClr val="071D4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2"/>
          <p:cNvSpPr txBox="1"/>
          <p:nvPr/>
        </p:nvSpPr>
        <p:spPr>
          <a:xfrm>
            <a:off x="6875138" y="4544550"/>
            <a:ext cx="2045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Cool Python Examples</a:t>
            </a:r>
            <a:endParaRPr sz="13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302" name="Google Shape;30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925" y="2459225"/>
            <a:ext cx="2045100" cy="2045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 txBox="1"/>
          <p:nvPr/>
        </p:nvSpPr>
        <p:spPr>
          <a:xfrm>
            <a:off x="2908150" y="4168775"/>
            <a:ext cx="316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\&gt; </a:t>
            </a:r>
            <a:r>
              <a:rPr b="1" lang="en" sz="2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TIME TO CODE _</a:t>
            </a:r>
            <a:endParaRPr b="1" sz="2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/>
          <p:nvPr/>
        </p:nvSpPr>
        <p:spPr>
          <a:xfrm>
            <a:off x="4640375" y="970300"/>
            <a:ext cx="3605100" cy="2313600"/>
          </a:xfrm>
          <a:prstGeom prst="rect">
            <a:avLst/>
          </a:prstGeom>
          <a:solidFill>
            <a:srgbClr val="302B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4516825" y="970300"/>
            <a:ext cx="48630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O que é python?</a:t>
            </a:r>
            <a:endParaRPr sz="6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3699" y="2571750"/>
            <a:ext cx="1599200" cy="1599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1588" y="1913625"/>
            <a:ext cx="943424" cy="72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Guido Van Rossum - Criador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49" y="1017725"/>
            <a:ext cx="2315001" cy="3472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270275" y="1017825"/>
            <a:ext cx="54918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Python foi criada por Guido em 1989, no CWI (Centrum Voor Wiskunde en Informatica), um instituto nacional de pesquisa em matemática e ciência da computação na Holanda, para </a:t>
            </a:r>
            <a:r>
              <a:rPr lang="en">
                <a:solidFill>
                  <a:srgbClr val="F6B26B"/>
                </a:solidFill>
              </a:rPr>
              <a:t>suceder</a:t>
            </a:r>
            <a:r>
              <a:rPr lang="en">
                <a:solidFill>
                  <a:schemeClr val="lt1"/>
                </a:solidFill>
              </a:rPr>
              <a:t> a linguagem de programação ABC. </a:t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Durante o final dos anos 80, enquanto ainda estava no CWI, ele começou a procurar por uma linguagem de script que tivesse sintaxe semelhante ao ABC, mas que tivesse acesso às chamadas de sistema do </a:t>
            </a:r>
            <a:r>
              <a:rPr lang="en">
                <a:solidFill>
                  <a:srgbClr val="00FF00"/>
                </a:solidFill>
              </a:rPr>
              <a:t>Amoeba</a:t>
            </a:r>
            <a:r>
              <a:rPr lang="en">
                <a:solidFill>
                  <a:schemeClr val="lt1"/>
                </a:solidFill>
              </a:rPr>
              <a:t>. </a:t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Após fracassar em suas buscas por uma linguagem que atendesse às suas necessidades, Guido decidiu criar uma linguagem de script simples que pudesse superar as limitações do ABC. A partir desse momento, Guido começou a desenvolver a linguagem, e em 1991, foi lançada a versão de abertura da linguagem, conhecida como Python 0.9.0. Eis que surge em 1994, a versão </a:t>
            </a:r>
            <a:r>
              <a:rPr lang="en">
                <a:solidFill>
                  <a:srgbClr val="FFD746"/>
                </a:solidFill>
              </a:rPr>
              <a:t>Python 1.0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/>
        </p:nvSpPr>
        <p:spPr>
          <a:xfrm>
            <a:off x="311700" y="1363375"/>
            <a:ext cx="3475200" cy="3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/>
        </p:nvSpPr>
        <p:spPr>
          <a:xfrm>
            <a:off x="428975" y="386225"/>
            <a:ext cx="57879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Python 3 </a:t>
            </a:r>
            <a:r>
              <a:rPr lang="en" sz="2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(2008)</a:t>
            </a:r>
            <a:endParaRPr sz="20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428975" y="3679125"/>
            <a:ext cx="468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Python 2 </a:t>
            </a:r>
            <a:r>
              <a:rPr lang="en" sz="2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(2000)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96213"/>
            <a:ext cx="5143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599" y="1771988"/>
            <a:ext cx="1866150" cy="15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587" y="1726424"/>
            <a:ext cx="6866826" cy="303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650" y="1726425"/>
            <a:ext cx="2286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6100" y="348275"/>
            <a:ext cx="3884800" cy="11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6048288" y="78713"/>
            <a:ext cx="999600" cy="1138200"/>
          </a:xfrm>
          <a:prstGeom prst="rect">
            <a:avLst/>
          </a:prstGeom>
          <a:noFill/>
          <a:ln>
            <a:noFill/>
          </a:ln>
          <a:effectLst>
            <a:outerShdw rotWithShape="0" algn="bl" dir="1800000" dist="1047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200">
                <a:solidFill>
                  <a:schemeClr val="lt1"/>
                </a:solidFill>
                <a:latin typeface="Black Ops One"/>
                <a:ea typeface="Black Ops One"/>
                <a:cs typeface="Black Ops One"/>
                <a:sym typeface="Black Ops One"/>
              </a:rPr>
              <a:t>2</a:t>
            </a:r>
            <a:endParaRPr sz="9200">
              <a:solidFill>
                <a:schemeClr val="lt1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B70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587" y="1726424"/>
            <a:ext cx="6866826" cy="303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650" y="1726425"/>
            <a:ext cx="2286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6738" y="186100"/>
            <a:ext cx="5790516" cy="142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